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F2F4F8"/>
    <a:srgbClr val="0948CB"/>
    <a:srgbClr val="0B49CB"/>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72" y="27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1%20-%20Introductio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2%20-%20Exploratory%20Data%20Analysis/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2%20-%20Exploratory%20Data%20Analysis/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2%20-%20Exploratory%20Data%20Analysis/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3%20-%20Interactive%20Visual%20Analaytics%20%26%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franH25/IBM-Data-Science-Professional-Certificate/blob/main/10%20-%20Applied%20Data%20Science%20Capstone/3%20-%20Interactive%20Visual%20Analaytics%20%26%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franH25/IBM-Data-Science-Professional-Certificate/tree/main/10%20-%20Applied%20Data%20Science%20Capstone/4%20-%20Predicitive%20Analysis%20(Classific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API_call_spacex_api.js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EfranH25/IBM-Data-Science-Professional-Certificate/blob/main/10%20-%20Applied%20Data%20Science%20Capstone/1%20-%20Introduction/jupyter-labs-spacex-data-collection-api.ipynb" TargetMode="External"/><Relationship Id="rId4" Type="http://schemas.openxmlformats.org/officeDocument/2006/relationships/hyperlink" Target="https://api.spacexdata.com/v4/launchpad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franH25/IBM-Data-Science-Professional-Certificate/blob/main/10%20-%20Applied%20Data%20Science%20Capstone/1%20-%20Introductio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Efran Himel</a:t>
            </a:r>
          </a:p>
          <a:p>
            <a:r>
              <a:rPr lang="en-US" dirty="0">
                <a:solidFill>
                  <a:schemeClr val="bg2"/>
                </a:solidFill>
                <a:latin typeface="Abadi" panose="020B0604020104020204" pitchFamily="34" charset="0"/>
                <a:ea typeface="SF Pro" pitchFamily="2" charset="0"/>
                <a:cs typeface="SF Pro" pitchFamily="2" charset="0"/>
              </a:rPr>
              <a:t>12-15-2022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Initial Data processing was conducting while pulling data from sources (see info and notebook links from slides 8 &amp; 9 for more details)</a:t>
            </a:r>
          </a:p>
          <a:p>
            <a:r>
              <a:rPr lang="en-US" sz="2200" dirty="0">
                <a:solidFill>
                  <a:schemeClr val="accent3">
                    <a:lumMod val="25000"/>
                  </a:schemeClr>
                </a:solidFill>
                <a:latin typeface="Abadi" panose="020B0604020104020204" pitchFamily="34" charset="0"/>
              </a:rPr>
              <a:t>After the dataset was extracted from the SpaceX API and Wikipedia, additional data processing was conducted.</a:t>
            </a:r>
          </a:p>
          <a:p>
            <a:pPr lvl="1"/>
            <a:r>
              <a:rPr lang="en-US" sz="1800" dirty="0">
                <a:solidFill>
                  <a:schemeClr val="accent3">
                    <a:lumMod val="25000"/>
                  </a:schemeClr>
                </a:solidFill>
                <a:latin typeface="Abadi" panose="020B0604020104020204" pitchFamily="34" charset="0"/>
              </a:rPr>
              <a:t>A few initial calculations were conducted.</a:t>
            </a:r>
          </a:p>
          <a:p>
            <a:pPr lvl="2"/>
            <a:r>
              <a:rPr lang="en-US" sz="1400" dirty="0">
                <a:solidFill>
                  <a:schemeClr val="accent3">
                    <a:lumMod val="25000"/>
                  </a:schemeClr>
                </a:solidFill>
                <a:latin typeface="Abadi" panose="020B0604020104020204" pitchFamily="34" charset="0"/>
              </a:rPr>
              <a:t>Conducted value counts for [Launch Site, Orbit, Outcome]</a:t>
            </a:r>
          </a:p>
          <a:p>
            <a:pPr lvl="2"/>
            <a:r>
              <a:rPr lang="en-US" sz="1400" dirty="0">
                <a:solidFill>
                  <a:schemeClr val="accent3">
                    <a:lumMod val="25000"/>
                  </a:schemeClr>
                </a:solidFill>
                <a:latin typeface="Abadi" panose="020B0604020104020204" pitchFamily="34" charset="0"/>
              </a:rPr>
              <a:t>Based on landing outcome, created a ‘Class’ column where 0 = bad outcome and 1 = otherwise</a:t>
            </a:r>
          </a:p>
          <a:p>
            <a:r>
              <a:rPr lang="en-US" sz="2200" dirty="0">
                <a:solidFill>
                  <a:schemeClr val="accent3">
                    <a:lumMod val="25000"/>
                  </a:schemeClr>
                </a:solidFill>
                <a:latin typeface="Abadi" panose="020B0604020104020204" pitchFamily="34" charset="0"/>
              </a:rPr>
              <a:t>Flow Chart</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AEA7FEA5-4EAA-142C-56EE-74D1D08D744D}"/>
              </a:ext>
            </a:extLst>
          </p:cNvPr>
          <p:cNvSpPr/>
          <p:nvPr/>
        </p:nvSpPr>
        <p:spPr>
          <a:xfrm>
            <a:off x="2825995" y="4235349"/>
            <a:ext cx="1837238" cy="91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&amp; Wiki Pulls + Data Wrangling</a:t>
            </a:r>
          </a:p>
        </p:txBody>
      </p:sp>
      <p:sp>
        <p:nvSpPr>
          <p:cNvPr id="3" name="Rectangle 2">
            <a:extLst>
              <a:ext uri="{FF2B5EF4-FFF2-40B4-BE49-F238E27FC236}">
                <a16:creationId xmlns:a16="http://schemas.microsoft.com/office/drawing/2014/main" id="{6C0554FC-9301-A8E9-8B55-F2A972D29FAE}"/>
              </a:ext>
            </a:extLst>
          </p:cNvPr>
          <p:cNvSpPr/>
          <p:nvPr/>
        </p:nvSpPr>
        <p:spPr>
          <a:xfrm>
            <a:off x="4918142" y="4235348"/>
            <a:ext cx="1837238" cy="91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Data Set</a:t>
            </a:r>
          </a:p>
        </p:txBody>
      </p:sp>
      <p:sp>
        <p:nvSpPr>
          <p:cNvPr id="6" name="Rectangle 5">
            <a:extLst>
              <a:ext uri="{FF2B5EF4-FFF2-40B4-BE49-F238E27FC236}">
                <a16:creationId xmlns:a16="http://schemas.microsoft.com/office/drawing/2014/main" id="{ED1CB50C-C7DE-4BCD-1998-0B53B240151F}"/>
              </a:ext>
            </a:extLst>
          </p:cNvPr>
          <p:cNvSpPr/>
          <p:nvPr/>
        </p:nvSpPr>
        <p:spPr>
          <a:xfrm>
            <a:off x="7010289" y="4235348"/>
            <a:ext cx="1837238" cy="913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 Counts</a:t>
            </a:r>
          </a:p>
        </p:txBody>
      </p:sp>
      <p:sp>
        <p:nvSpPr>
          <p:cNvPr id="7" name="Rectangle 6">
            <a:extLst>
              <a:ext uri="{FF2B5EF4-FFF2-40B4-BE49-F238E27FC236}">
                <a16:creationId xmlns:a16="http://schemas.microsoft.com/office/drawing/2014/main" id="{7EC5862B-8BC2-53F8-C443-E55E049130DA}"/>
              </a:ext>
            </a:extLst>
          </p:cNvPr>
          <p:cNvSpPr/>
          <p:nvPr/>
        </p:nvSpPr>
        <p:spPr>
          <a:xfrm>
            <a:off x="9102436" y="4235348"/>
            <a:ext cx="2319553" cy="913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Column based on Outcomes Column</a:t>
            </a:r>
          </a:p>
        </p:txBody>
      </p:sp>
      <p:cxnSp>
        <p:nvCxnSpPr>
          <p:cNvPr id="11" name="Straight Arrow Connector 10">
            <a:extLst>
              <a:ext uri="{FF2B5EF4-FFF2-40B4-BE49-F238E27FC236}">
                <a16:creationId xmlns:a16="http://schemas.microsoft.com/office/drawing/2014/main" id="{C30806EA-1426-118A-2366-001DE24C6564}"/>
              </a:ext>
            </a:extLst>
          </p:cNvPr>
          <p:cNvCxnSpPr>
            <a:cxnSpLocks/>
            <a:stCxn id="2" idx="3"/>
            <a:endCxn id="3" idx="1"/>
          </p:cNvCxnSpPr>
          <p:nvPr/>
        </p:nvCxnSpPr>
        <p:spPr>
          <a:xfrm flipV="1">
            <a:off x="4663233" y="4691879"/>
            <a:ext cx="25490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FC3A3B3-85C5-2B8A-798D-FACE6410D121}"/>
              </a:ext>
            </a:extLst>
          </p:cNvPr>
          <p:cNvCxnSpPr>
            <a:cxnSpLocks/>
            <a:stCxn id="3" idx="3"/>
            <a:endCxn id="6" idx="1"/>
          </p:cNvCxnSpPr>
          <p:nvPr/>
        </p:nvCxnSpPr>
        <p:spPr>
          <a:xfrm>
            <a:off x="6755380" y="4691879"/>
            <a:ext cx="2549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8D7A44-1E72-E7A0-4268-6A5C3BE2232C}"/>
              </a:ext>
            </a:extLst>
          </p:cNvPr>
          <p:cNvCxnSpPr>
            <a:cxnSpLocks/>
            <a:stCxn id="6" idx="3"/>
            <a:endCxn id="7" idx="1"/>
          </p:cNvCxnSpPr>
          <p:nvPr/>
        </p:nvCxnSpPr>
        <p:spPr>
          <a:xfrm>
            <a:off x="8847527" y="4691879"/>
            <a:ext cx="2549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EDA several scatter plots were created, one bar chart was created, and one line chart was created</a:t>
            </a:r>
          </a:p>
          <a:p>
            <a:pPr lvl="1">
              <a:lnSpc>
                <a:spcPct val="100000"/>
              </a:lnSpc>
              <a:spcBef>
                <a:spcPts val="1400"/>
              </a:spcBef>
            </a:pPr>
            <a:r>
              <a:rPr lang="en-US" sz="1800" dirty="0">
                <a:solidFill>
                  <a:schemeClr val="accent3">
                    <a:lumMod val="25000"/>
                  </a:schemeClr>
                </a:solidFill>
                <a:latin typeface="Abadi"/>
              </a:rPr>
              <a:t>Scatter Plots: Scatter plots were used to understand the relationship between two variables with each other and used Class to distinguish between the launch failures and success. I compared (Flight Number, Launch Site), (Payload, Launch Site), (Flight Number, Orbit), (Payload, Orbit)</a:t>
            </a:r>
          </a:p>
          <a:p>
            <a:pPr lvl="1">
              <a:lnSpc>
                <a:spcPct val="100000"/>
              </a:lnSpc>
              <a:spcBef>
                <a:spcPts val="1400"/>
              </a:spcBef>
            </a:pPr>
            <a:r>
              <a:rPr lang="en-US" sz="1800" dirty="0">
                <a:solidFill>
                  <a:schemeClr val="accent3">
                    <a:lumMod val="25000"/>
                  </a:schemeClr>
                </a:solidFill>
                <a:latin typeface="Abadi"/>
              </a:rPr>
              <a:t>Bar Chart: The bar chart was used to understand the success rate of each orbit. ES-L1, GEO, HEO, SSO, VLEO had the highest success rate of 100% </a:t>
            </a:r>
          </a:p>
          <a:p>
            <a:pPr lvl="1">
              <a:lnSpc>
                <a:spcPct val="100000"/>
              </a:lnSpc>
              <a:spcBef>
                <a:spcPts val="1400"/>
              </a:spcBef>
            </a:pPr>
            <a:r>
              <a:rPr lang="en-US" sz="1800" dirty="0">
                <a:solidFill>
                  <a:schemeClr val="accent3">
                    <a:lumMod val="25000"/>
                  </a:schemeClr>
                </a:solidFill>
                <a:latin typeface="Abadi"/>
              </a:rPr>
              <a:t>Line Chart: The line chart was used to understand how the success rate of launches changed over time by year. From 2010 to 2020 there was a positive </a:t>
            </a:r>
            <a:r>
              <a:rPr lang="en-US" sz="1800" dirty="0" err="1">
                <a:solidFill>
                  <a:schemeClr val="accent3">
                    <a:lumMod val="25000"/>
                  </a:schemeClr>
                </a:solidFill>
                <a:latin typeface="Abadi"/>
              </a:rPr>
              <a:t>updard</a:t>
            </a:r>
            <a:r>
              <a:rPr lang="en-US" sz="1800" dirty="0">
                <a:solidFill>
                  <a:schemeClr val="accent3">
                    <a:lumMod val="25000"/>
                  </a:schemeClr>
                </a:solidFill>
                <a:latin typeface="Abadi"/>
              </a:rPr>
              <a:t> trend from 0% success rate in 2010 to about 80% in 2020</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get a general idea various aspects of the data. The Following Queries were conducted.</a:t>
            </a:r>
          </a:p>
          <a:p>
            <a:pPr lvl="1">
              <a:lnSpc>
                <a:spcPct val="100000"/>
              </a:lnSpc>
              <a:spcBef>
                <a:spcPts val="1400"/>
              </a:spcBef>
            </a:pPr>
            <a:r>
              <a:rPr lang="en-US" sz="1800" dirty="0">
                <a:solidFill>
                  <a:schemeClr val="accent3">
                    <a:lumMod val="25000"/>
                  </a:schemeClr>
                </a:solidFill>
                <a:latin typeface="Abadi"/>
              </a:rPr>
              <a:t>Display the names of the unique launch sites  in the space mission</a:t>
            </a:r>
          </a:p>
          <a:p>
            <a:pPr lvl="1">
              <a:lnSpc>
                <a:spcPct val="100000"/>
              </a:lnSpc>
              <a:spcBef>
                <a:spcPts val="1400"/>
              </a:spcBef>
            </a:pPr>
            <a:r>
              <a:rPr lang="en-US" sz="1800" dirty="0">
                <a:solidFill>
                  <a:srgbClr val="292929"/>
                </a:solidFill>
                <a:effectLst/>
                <a:latin typeface="Abadi" panose="020B0604020104020204" pitchFamily="34" charset="0"/>
              </a:rPr>
              <a:t>Display 5 records where launch sites begin with the string 'CCA'</a:t>
            </a:r>
          </a:p>
          <a:p>
            <a:pPr lvl="1">
              <a:lnSpc>
                <a:spcPct val="100000"/>
              </a:lnSpc>
              <a:spcBef>
                <a:spcPts val="1400"/>
              </a:spcBef>
            </a:pPr>
            <a:r>
              <a:rPr lang="en-US" sz="1800" dirty="0">
                <a:solidFill>
                  <a:srgbClr val="292929"/>
                </a:solidFill>
                <a:effectLst/>
                <a:latin typeface="Abadi" panose="020B0604020104020204" pitchFamily="34" charset="0"/>
              </a:rPr>
              <a:t>Display the total payload mass carried by boosters launched by NASA (CRS)</a:t>
            </a:r>
          </a:p>
          <a:p>
            <a:pPr lvl="1">
              <a:lnSpc>
                <a:spcPct val="100000"/>
              </a:lnSpc>
              <a:spcBef>
                <a:spcPts val="1400"/>
              </a:spcBef>
            </a:pPr>
            <a:r>
              <a:rPr lang="en-US" sz="1800" dirty="0">
                <a:solidFill>
                  <a:srgbClr val="292929"/>
                </a:solidFill>
                <a:effectLst/>
                <a:latin typeface="Abadi" panose="020B0604020104020204" pitchFamily="34" charset="0"/>
              </a:rPr>
              <a:t>Display average payload mass carried by booster version F9 v1.1</a:t>
            </a:r>
          </a:p>
          <a:p>
            <a:pPr lvl="1">
              <a:lnSpc>
                <a:spcPct val="100000"/>
              </a:lnSpc>
              <a:spcBef>
                <a:spcPts val="1400"/>
              </a:spcBef>
            </a:pPr>
            <a:r>
              <a:rPr lang="en-US" sz="1800" dirty="0">
                <a:solidFill>
                  <a:srgbClr val="292929"/>
                </a:solidFill>
                <a:effectLst/>
                <a:latin typeface="Abadi" panose="020B0604020104020204" pitchFamily="34" charset="0"/>
              </a:rPr>
              <a:t>List the date when the first successful landing outcome in ground pad was achieved.</a:t>
            </a:r>
          </a:p>
          <a:p>
            <a:pPr lvl="1">
              <a:lnSpc>
                <a:spcPct val="100000"/>
              </a:lnSpc>
              <a:spcBef>
                <a:spcPts val="1400"/>
              </a:spcBef>
            </a:pPr>
            <a:r>
              <a:rPr lang="en-US" sz="1800" dirty="0">
                <a:solidFill>
                  <a:srgbClr val="292929"/>
                </a:solidFill>
                <a:latin typeface="Abadi" panose="020B0604020104020204" pitchFamily="34" charset="0"/>
              </a:rPr>
              <a:t>Continue to Next Slide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60335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get a general idea various aspects of the data. The Following Queries were conducted.</a:t>
            </a:r>
          </a:p>
          <a:p>
            <a:pPr lvl="1">
              <a:lnSpc>
                <a:spcPct val="100000"/>
              </a:lnSpc>
              <a:spcBef>
                <a:spcPts val="1400"/>
              </a:spcBef>
            </a:pPr>
            <a:r>
              <a:rPr lang="en-US" sz="1800" dirty="0">
                <a:solidFill>
                  <a:srgbClr val="292929"/>
                </a:solidFill>
                <a:effectLst/>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800" dirty="0">
                <a:solidFill>
                  <a:srgbClr val="292929"/>
                </a:solidFill>
                <a:effectLst/>
                <a:latin typeface="Abadi" panose="020B0604020104020204" pitchFamily="34" charset="0"/>
              </a:rPr>
              <a:t>List the total number of successful and failure mission outcomes</a:t>
            </a:r>
          </a:p>
          <a:p>
            <a:pPr lvl="1">
              <a:lnSpc>
                <a:spcPct val="100000"/>
              </a:lnSpc>
              <a:spcBef>
                <a:spcPts val="1400"/>
              </a:spcBef>
            </a:pPr>
            <a:r>
              <a:rPr lang="en-US" sz="1800" dirty="0">
                <a:solidFill>
                  <a:srgbClr val="292929"/>
                </a:solidFill>
                <a:effectLst/>
                <a:latin typeface="Abadi" panose="020B0604020104020204" pitchFamily="34" charset="0"/>
              </a:rPr>
              <a:t>List the names of the booster versions which have carried the maximum payload mass.</a:t>
            </a:r>
          </a:p>
          <a:p>
            <a:pPr lvl="1">
              <a:lnSpc>
                <a:spcPct val="100000"/>
              </a:lnSpc>
              <a:spcBef>
                <a:spcPts val="1400"/>
              </a:spcBef>
            </a:pPr>
            <a:r>
              <a:rPr lang="en-US" sz="1800" dirty="0">
                <a:solidFill>
                  <a:srgbClr val="292929"/>
                </a:solidFill>
                <a:effectLst/>
                <a:latin typeface="Abadi" panose="020B0604020104020204" pitchFamily="34" charset="0"/>
              </a:rPr>
              <a:t>List the failed landing outcomes in drone ship, their booster versions, and launch site names for in year 2015</a:t>
            </a:r>
          </a:p>
          <a:p>
            <a:pPr lvl="1">
              <a:lnSpc>
                <a:spcPct val="100000"/>
              </a:lnSpc>
              <a:spcBef>
                <a:spcPts val="1400"/>
              </a:spcBef>
            </a:pPr>
            <a:r>
              <a:rPr lang="en-US" sz="1800" dirty="0">
                <a:solidFill>
                  <a:srgbClr val="292929"/>
                </a:solidFill>
                <a:effectLst/>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was used to visualize the location of SpaceX launches for their Falcon 9 rockets. Map markers (circles &amp; markers) were placed on a map to visualize the launch sites. Markers were also added for successful &amp; failed launched</a:t>
            </a:r>
          </a:p>
          <a:p>
            <a:pPr>
              <a:lnSpc>
                <a:spcPct val="100000"/>
              </a:lnSpc>
              <a:spcBef>
                <a:spcPts val="1400"/>
              </a:spcBef>
            </a:pPr>
            <a:r>
              <a:rPr lang="en-US" sz="2200" dirty="0">
                <a:solidFill>
                  <a:schemeClr val="accent3">
                    <a:lumMod val="25000"/>
                  </a:schemeClr>
                </a:solidFill>
                <a:latin typeface="Abadi" panose="020B0604020104020204" pitchFamily="34" charset="0"/>
              </a:rPr>
              <a:t>This was done to better visualize the locations of successful launches. This is important data for better understanding the geographic conditions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Another step in the EDA was creating 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I created a dashboard that included: </a:t>
            </a:r>
          </a:p>
          <a:p>
            <a:pPr lvl="1">
              <a:lnSpc>
                <a:spcPct val="100000"/>
              </a:lnSpc>
              <a:spcBef>
                <a:spcPts val="1400"/>
              </a:spcBef>
            </a:pPr>
            <a:r>
              <a:rPr lang="en-US" sz="1800" dirty="0">
                <a:solidFill>
                  <a:schemeClr val="accent3">
                    <a:lumMod val="25000"/>
                  </a:schemeClr>
                </a:solidFill>
                <a:latin typeface="Abadi" panose="020B0604020104020204" pitchFamily="34" charset="0"/>
              </a:rPr>
              <a:t>A Drop down for all or each individual launch site. This was to filter the data and see if there’s a relationship between launch success and site. </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launch success. This helped visualize the results of the down filter. </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to indicate launch payload range which helps understand if payload affected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indicating the success of launches based on payload mass and categorized by booster version,</a:t>
            </a:r>
          </a:p>
          <a:p>
            <a:r>
              <a:rPr lang="en-US" dirty="0">
                <a:hlinkClick r:id="rId3"/>
              </a:rPr>
              <a:t>GitHub Link</a:t>
            </a:r>
            <a:r>
              <a:rPr lang="en-US"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prepping the data and conducting the initial analysis I created several ML classification models. I vectorized the X &amp; Y data, normalized X, and split the data between train &amp; test set. I used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to find the best parameters for logistic regressions, support vector machine, decision tree,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models. I compared their performance with a confusion matrix &amp; best score method in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All the models except the decision tree got a final score of on the test set 0.8333. Decision tree scored 0.8888. I chose the tree model as the best model because it had the highest predictive score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749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&amp; 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Tree model scored highest predictive score on test set with 88.89%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DF3CF2C-DF83-74C0-70D5-929D66F1C008}"/>
              </a:ext>
            </a:extLst>
          </p:cNvPr>
          <p:cNvPicPr>
            <a:picLocks noChangeAspect="1"/>
          </p:cNvPicPr>
          <p:nvPr/>
        </p:nvPicPr>
        <p:blipFill>
          <a:blip r:embed="rId4"/>
          <a:stretch>
            <a:fillRect/>
          </a:stretch>
        </p:blipFill>
        <p:spPr>
          <a:xfrm>
            <a:off x="4014466" y="2299215"/>
            <a:ext cx="4026689" cy="1797071"/>
          </a:xfrm>
          <a:prstGeom prst="rect">
            <a:avLst/>
          </a:prstGeom>
        </p:spPr>
      </p:pic>
      <p:pic>
        <p:nvPicPr>
          <p:cNvPr id="6" name="Picture 5">
            <a:extLst>
              <a:ext uri="{FF2B5EF4-FFF2-40B4-BE49-F238E27FC236}">
                <a16:creationId xmlns:a16="http://schemas.microsoft.com/office/drawing/2014/main" id="{E5CC4FB9-7B8E-4EDC-2484-27B550406FBD}"/>
              </a:ext>
            </a:extLst>
          </p:cNvPr>
          <p:cNvPicPr>
            <a:picLocks noChangeAspect="1"/>
          </p:cNvPicPr>
          <p:nvPr/>
        </p:nvPicPr>
        <p:blipFill>
          <a:blip r:embed="rId5"/>
          <a:stretch>
            <a:fillRect/>
          </a:stretch>
        </p:blipFill>
        <p:spPr>
          <a:xfrm>
            <a:off x="8073027" y="2299215"/>
            <a:ext cx="4026689" cy="1797070"/>
          </a:xfrm>
          <a:prstGeom prst="rect">
            <a:avLst/>
          </a:prstGeom>
        </p:spPr>
      </p:pic>
      <p:pic>
        <p:nvPicPr>
          <p:cNvPr id="16" name="Picture 15">
            <a:extLst>
              <a:ext uri="{FF2B5EF4-FFF2-40B4-BE49-F238E27FC236}">
                <a16:creationId xmlns:a16="http://schemas.microsoft.com/office/drawing/2014/main" id="{C781D5FA-6EC4-8316-E62D-0AF72D6C0700}"/>
              </a:ext>
            </a:extLst>
          </p:cNvPr>
          <p:cNvPicPr>
            <a:picLocks noChangeAspect="1"/>
          </p:cNvPicPr>
          <p:nvPr/>
        </p:nvPicPr>
        <p:blipFill>
          <a:blip r:embed="rId6"/>
          <a:stretch>
            <a:fillRect/>
          </a:stretch>
        </p:blipFill>
        <p:spPr>
          <a:xfrm>
            <a:off x="8560904" y="4339911"/>
            <a:ext cx="2582245" cy="221683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60967"/>
            <a:ext cx="10515600" cy="526666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SLC 40 Had the greatest number of launches, and it seems the greatest number of successful flights as well. KSC LC 39A had the fewer launches but proportionally the most successful launches.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BF97804-BDF2-1254-BF67-71DA5FD7421B}"/>
              </a:ext>
            </a:extLst>
          </p:cNvPr>
          <p:cNvPicPr>
            <a:picLocks noChangeAspect="1"/>
          </p:cNvPicPr>
          <p:nvPr/>
        </p:nvPicPr>
        <p:blipFill>
          <a:blip r:embed="rId3"/>
          <a:stretch>
            <a:fillRect/>
          </a:stretch>
        </p:blipFill>
        <p:spPr>
          <a:xfrm>
            <a:off x="0" y="1922609"/>
            <a:ext cx="121920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4173C49E-C4E9-8A28-19F3-A25C740702E1}"/>
              </a:ext>
            </a:extLst>
          </p:cNvPr>
          <p:cNvSpPr txBox="1">
            <a:spLocks/>
          </p:cNvSpPr>
          <p:nvPr/>
        </p:nvSpPr>
        <p:spPr>
          <a:xfrm>
            <a:off x="864973" y="1360967"/>
            <a:ext cx="10515600" cy="5266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Even though most launches are at lower payloads, there’s a proportionally higher number of successful launches at higher payloads. </a:t>
            </a:r>
          </a:p>
          <a:p>
            <a:pPr>
              <a:lnSpc>
                <a:spcPct val="100000"/>
              </a:lnSpc>
              <a:spcBef>
                <a:spcPts val="1400"/>
              </a:spcBef>
            </a:pPr>
            <a:r>
              <a:rPr lang="en-US" sz="2200" dirty="0">
                <a:solidFill>
                  <a:schemeClr val="accent3">
                    <a:lumMod val="25000"/>
                  </a:schemeClr>
                </a:solidFill>
                <a:latin typeface="Abadi" panose="020B0604020104020204" pitchFamily="34" charset="0"/>
              </a:rPr>
              <a:t>CCASFS SLC 40 &amp; KSC LC 39A both seem to be able to handle a wide variety of payloads while maintaining successful launches.</a:t>
            </a:r>
          </a:p>
        </p:txBody>
      </p:sp>
      <p:pic>
        <p:nvPicPr>
          <p:cNvPr id="8" name="Picture 7">
            <a:extLst>
              <a:ext uri="{FF2B5EF4-FFF2-40B4-BE49-F238E27FC236}">
                <a16:creationId xmlns:a16="http://schemas.microsoft.com/office/drawing/2014/main" id="{BCDF2469-4D08-F5C0-324A-381610E1D92E}"/>
              </a:ext>
            </a:extLst>
          </p:cNvPr>
          <p:cNvPicPr>
            <a:picLocks noChangeAspect="1"/>
          </p:cNvPicPr>
          <p:nvPr/>
        </p:nvPicPr>
        <p:blipFill>
          <a:blip r:embed="rId3"/>
          <a:stretch>
            <a:fillRect/>
          </a:stretch>
        </p:blipFill>
        <p:spPr>
          <a:xfrm>
            <a:off x="26773" y="1872990"/>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5AFE3C3E-9B2F-778E-E92C-D42CF4B90500}"/>
              </a:ext>
            </a:extLst>
          </p:cNvPr>
          <p:cNvSpPr txBox="1">
            <a:spLocks/>
          </p:cNvSpPr>
          <p:nvPr/>
        </p:nvSpPr>
        <p:spPr>
          <a:xfrm>
            <a:off x="864973" y="1360967"/>
            <a:ext cx="5231027" cy="5266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bar chart, orbits [ES-L1, GEO, HEO, SSO] have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SO Has the lowest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4ACC918C-41C9-214C-C541-5EEA083F6CE6}"/>
              </a:ext>
            </a:extLst>
          </p:cNvPr>
          <p:cNvPicPr>
            <a:picLocks noChangeAspect="1"/>
          </p:cNvPicPr>
          <p:nvPr/>
        </p:nvPicPr>
        <p:blipFill>
          <a:blip r:embed="rId3"/>
          <a:stretch>
            <a:fillRect/>
          </a:stretch>
        </p:blipFill>
        <p:spPr>
          <a:xfrm>
            <a:off x="6245187" y="1360967"/>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AAD20185-5D91-962B-3549-D6AD8661518C}"/>
              </a:ext>
            </a:extLst>
          </p:cNvPr>
          <p:cNvSpPr txBox="1">
            <a:spLocks/>
          </p:cNvSpPr>
          <p:nvPr/>
        </p:nvSpPr>
        <p:spPr>
          <a:xfrm>
            <a:off x="864973" y="1360967"/>
            <a:ext cx="10515600" cy="5266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Even though [ES-L1, GEO, HEO, SSO] had the highest success rate in the bar chart, the scatter plot shows that they had few launches in total, so fewer potential chances of failure. </a:t>
            </a:r>
          </a:p>
          <a:p>
            <a:pPr>
              <a:lnSpc>
                <a:spcPct val="100000"/>
              </a:lnSpc>
              <a:spcBef>
                <a:spcPts val="1400"/>
              </a:spcBef>
            </a:pPr>
            <a:r>
              <a:rPr lang="en-US" sz="2200" dirty="0">
                <a:solidFill>
                  <a:schemeClr val="accent3">
                    <a:lumMod val="25000"/>
                  </a:schemeClr>
                </a:solidFill>
                <a:latin typeface="Abadi" panose="020B0604020104020204" pitchFamily="34" charset="0"/>
              </a:rPr>
              <a:t>VLEO had the second highest success rate and a good number of launches, so it may be a better candidate.</a:t>
            </a:r>
          </a:p>
        </p:txBody>
      </p:sp>
      <p:pic>
        <p:nvPicPr>
          <p:cNvPr id="7" name="Picture 6">
            <a:extLst>
              <a:ext uri="{FF2B5EF4-FFF2-40B4-BE49-F238E27FC236}">
                <a16:creationId xmlns:a16="http://schemas.microsoft.com/office/drawing/2014/main" id="{F588E7C1-3E3E-A381-CE40-F4F43303136D}"/>
              </a:ext>
            </a:extLst>
          </p:cNvPr>
          <p:cNvPicPr>
            <a:picLocks noChangeAspect="1"/>
          </p:cNvPicPr>
          <p:nvPr/>
        </p:nvPicPr>
        <p:blipFill>
          <a:blip r:embed="rId3"/>
          <a:stretch>
            <a:fillRect/>
          </a:stretch>
        </p:blipFill>
        <p:spPr>
          <a:xfrm>
            <a:off x="0" y="2039707"/>
            <a:ext cx="12192000" cy="233910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8306FED1-2D54-7D9C-0EBA-EA56AAE67A5A}"/>
              </a:ext>
            </a:extLst>
          </p:cNvPr>
          <p:cNvSpPr txBox="1">
            <a:spLocks/>
          </p:cNvSpPr>
          <p:nvPr/>
        </p:nvSpPr>
        <p:spPr>
          <a:xfrm>
            <a:off x="864973" y="1360967"/>
            <a:ext cx="10515600" cy="5266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Most the data is concentrated in the upper left corner of the plot. Seems like most launches are focused on lower orbit lower weight payloads vs high orbit high weight payloads.</a:t>
            </a:r>
          </a:p>
          <a:p>
            <a:pPr>
              <a:lnSpc>
                <a:spcPct val="100000"/>
              </a:lnSpc>
              <a:spcBef>
                <a:spcPts val="1400"/>
              </a:spcBef>
            </a:pPr>
            <a:r>
              <a:rPr lang="en-US" sz="2200" dirty="0">
                <a:solidFill>
                  <a:schemeClr val="accent3">
                    <a:lumMod val="25000"/>
                  </a:schemeClr>
                </a:solidFill>
                <a:latin typeface="Abadi" panose="020B0604020104020204" pitchFamily="34" charset="0"/>
              </a:rPr>
              <a:t>Higher weight payloads seems to be more successful. Potentially do to practice/experience from lower weight payloads?</a:t>
            </a:r>
          </a:p>
        </p:txBody>
      </p:sp>
      <p:pic>
        <p:nvPicPr>
          <p:cNvPr id="8" name="Picture 7">
            <a:extLst>
              <a:ext uri="{FF2B5EF4-FFF2-40B4-BE49-F238E27FC236}">
                <a16:creationId xmlns:a16="http://schemas.microsoft.com/office/drawing/2014/main" id="{54F7E6DD-5065-4A25-46DD-ADE0063EC046}"/>
              </a:ext>
            </a:extLst>
          </p:cNvPr>
          <p:cNvPicPr>
            <a:picLocks noChangeAspect="1"/>
          </p:cNvPicPr>
          <p:nvPr/>
        </p:nvPicPr>
        <p:blipFill>
          <a:blip r:embed="rId3"/>
          <a:stretch>
            <a:fillRect/>
          </a:stretch>
        </p:blipFill>
        <p:spPr>
          <a:xfrm>
            <a:off x="0" y="1933381"/>
            <a:ext cx="12192000" cy="233910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Over the years, the success rate of successful launches has gone up from 2010 to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FA24FF-F440-94A5-CA93-E860DAED140D}"/>
              </a:ext>
            </a:extLst>
          </p:cNvPr>
          <p:cNvPicPr>
            <a:picLocks noChangeAspect="1"/>
          </p:cNvPicPr>
          <p:nvPr/>
        </p:nvPicPr>
        <p:blipFill>
          <a:blip r:embed="rId3"/>
          <a:stretch>
            <a:fillRect/>
          </a:stretch>
        </p:blipFill>
        <p:spPr>
          <a:xfrm>
            <a:off x="6096000" y="1428307"/>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spacex</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selects the distinct values from the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0BEE3F0-B0C1-8D09-BA9B-BD5C51AD60D8}"/>
              </a:ext>
            </a:extLst>
          </p:cNvPr>
          <p:cNvPicPr>
            <a:picLocks noChangeAspect="1"/>
          </p:cNvPicPr>
          <p:nvPr/>
        </p:nvPicPr>
        <p:blipFill>
          <a:blip r:embed="rId3"/>
          <a:stretch>
            <a:fillRect/>
          </a:stretch>
        </p:blipFill>
        <p:spPr>
          <a:xfrm>
            <a:off x="1119110" y="2348884"/>
            <a:ext cx="1114581" cy="9145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selects all records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table based on a filter then limits to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2CA6274-72B5-F466-11FC-446732743E07}"/>
              </a:ext>
            </a:extLst>
          </p:cNvPr>
          <p:cNvPicPr>
            <a:picLocks noChangeAspect="1"/>
          </p:cNvPicPr>
          <p:nvPr/>
        </p:nvPicPr>
        <p:blipFill>
          <a:blip r:embed="rId3"/>
          <a:stretch>
            <a:fillRect/>
          </a:stretch>
        </p:blipFill>
        <p:spPr>
          <a:xfrm>
            <a:off x="770012" y="2338125"/>
            <a:ext cx="10515599" cy="10172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45596</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SUM(PAYLOAD_MASS__KG_)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Customer =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Sums payload column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table after a filter has been applied that only uses NASA as the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2928.4</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AVG(PAYLOAD_MASS__KG_)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Averages payload column after the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table filtered the data by booster version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rPr>
              <a:t>02-03-2019</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MIN(Date)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"Landing _Outcome" =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Filters data for successful landing outcome then uses min to pick the earliest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7496"/>
            <a:ext cx="10515600" cy="45280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determine the success of Class 1 SpaceX rocket launches, I pulled data from public sources (SpaceX, Wikipedia). Then I conducted an initial exploratory analysis of the extracted data to gain a deeper understanding of it. This is done cleaning it, producing initial statistic metrics, and creating dashboards. Finally, the data is fed into various Classification ML models to predict which features had the highest chance of a successful launch. </a:t>
            </a:r>
          </a:p>
          <a:p>
            <a:pPr>
              <a:lnSpc>
                <a:spcPct val="100000"/>
              </a:lnSpc>
              <a:spcBef>
                <a:spcPts val="1400"/>
              </a:spcBef>
            </a:pPr>
            <a:r>
              <a:rPr lang="en-US" sz="2200" dirty="0">
                <a:solidFill>
                  <a:schemeClr val="accent3">
                    <a:lumMod val="25000"/>
                  </a:schemeClr>
                </a:solidFill>
                <a:latin typeface="Abadi" panose="020B0604020104020204" pitchFamily="34" charset="0"/>
              </a:rPr>
              <a:t>After producing several ML models, they all performed equally well producing a score of 83.333 (except for the tree model) so the Logistic Regression model was chosen at the end due to its superior interpretability over the other models. The top 10 features from the model that had the highest impact on launch success were [Serial_B1003,Serial_B1015,Serial_B1016,Serial_B0003,Serial_B1023,Orbit_HEO,Serial_B1038,Serial_B1026,Serial_B1012,LandingPad_5e9e3032383ecb761634e7cb]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"Landing _Outcome" = "Success (drone ship)" AND PAYLOAD_MASS__KG_ &gt; 4000 AND PAYLOAD_MASS__KG_ &lt; 6000</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Filtered by landing outcome and payload size then select the booster column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1E50E03-4319-622C-C36B-57F8A3533AF7}"/>
              </a:ext>
            </a:extLst>
          </p:cNvPr>
          <p:cNvPicPr>
            <a:picLocks noChangeAspect="1"/>
          </p:cNvPicPr>
          <p:nvPr/>
        </p:nvPicPr>
        <p:blipFill>
          <a:blip r:embed="rId3"/>
          <a:stretch>
            <a:fillRect/>
          </a:stretch>
        </p:blipFill>
        <p:spPr>
          <a:xfrm>
            <a:off x="992133" y="2739759"/>
            <a:ext cx="1752845" cy="9145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64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"Landing _Outcome", COUNT("Landing _Outcome")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GROUP BY "Landing _Outcome" ORDER BY "Landing _Outcome"</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Select landing outcome and count of landing outcome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table. Then use group by landing outcome to get the count of success &amp; failures. Order by was used to keep output organized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585E02F-2726-BAE6-DD26-D411AC9F996F}"/>
              </a:ext>
            </a:extLst>
          </p:cNvPr>
          <p:cNvPicPr>
            <a:picLocks noChangeAspect="1"/>
          </p:cNvPicPr>
          <p:nvPr/>
        </p:nvPicPr>
        <p:blipFill>
          <a:blip r:embed="rId3"/>
          <a:stretch>
            <a:fillRect/>
          </a:stretch>
        </p:blipFill>
        <p:spPr>
          <a:xfrm>
            <a:off x="8714772" y="1691232"/>
            <a:ext cx="2267266" cy="23815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3430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PAYLOAD_MASS__KG_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PAYLOAD_MASS__KG_ = (SELECT MAX(PAYLOAD_MASS__KG_)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Used sub query to get max payload then used another query to get all booster versions that had that max payload from the sub 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2DA8F3C-CDAC-E94E-8531-11D54DFCA1B7}"/>
              </a:ext>
            </a:extLst>
          </p:cNvPr>
          <p:cNvPicPr>
            <a:picLocks noChangeAspect="1"/>
          </p:cNvPicPr>
          <p:nvPr/>
        </p:nvPicPr>
        <p:blipFill>
          <a:blip r:embed="rId3"/>
          <a:stretch>
            <a:fillRect/>
          </a:stretch>
        </p:blipFill>
        <p:spPr>
          <a:xfrm>
            <a:off x="8300686" y="1825625"/>
            <a:ext cx="2057687" cy="25816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('Failure (drone ship)', 'F9 v1.1 B1012', 'CCAFS LC-40', '10-01-2015')</a:t>
            </a:r>
          </a:p>
          <a:p>
            <a:pPr lvl="1">
              <a:lnSpc>
                <a:spcPct val="100000"/>
              </a:lnSpc>
              <a:spcBef>
                <a:spcPts val="1400"/>
              </a:spcBef>
            </a:pPr>
            <a:r>
              <a:rPr lang="en-US" sz="1800" dirty="0">
                <a:solidFill>
                  <a:schemeClr val="accent3">
                    <a:lumMod val="25000"/>
                  </a:schemeClr>
                </a:solidFill>
                <a:latin typeface="Abadi"/>
              </a:rPr>
              <a:t>('Failure (drone ship)', 'F9 v1.1 B1015', 'CCAFS LC-40', '14-04-2015')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Query: SELECT "Landing _Outcome",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Date FROM </a:t>
            </a:r>
            <a:r>
              <a:rPr lang="en-US" sz="1800" dirty="0" err="1">
                <a:solidFill>
                  <a:schemeClr val="accent3">
                    <a:lumMod val="25000"/>
                  </a:schemeClr>
                </a:solidFill>
                <a:latin typeface="Abadi"/>
              </a:rPr>
              <a:t>spacex</a:t>
            </a:r>
            <a:r>
              <a:rPr lang="en-US" sz="1800" dirty="0">
                <a:solidFill>
                  <a:schemeClr val="accent3">
                    <a:lumMod val="25000"/>
                  </a:schemeClr>
                </a:solidFill>
                <a:latin typeface="Abadi"/>
              </a:rPr>
              <a:t> WHERE "Landing _Outcome" = "Failure (drone ship)" AND Date LIKE "%2015“</a:t>
            </a:r>
          </a:p>
          <a:p>
            <a:pPr lvl="1">
              <a:lnSpc>
                <a:spcPct val="100000"/>
              </a:lnSpc>
              <a:spcBef>
                <a:spcPts val="1400"/>
              </a:spcBef>
            </a:pPr>
            <a:r>
              <a:rPr lang="en-US" sz="1800" dirty="0">
                <a:solidFill>
                  <a:schemeClr val="accent3">
                    <a:lumMod val="25000"/>
                  </a:schemeClr>
                </a:solidFill>
                <a:latin typeface="Abadi"/>
              </a:rPr>
              <a:t>Explanation: Used where to filter landing outcome and date and then selected all relevant columns for query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2105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"Landing _Outcome", COUNT("Landing _Outcome") as c, Date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Date &gt;= '04-06-2010' AND Date &lt;= '20-03-2017’ GROUP BY "Landing _Outcome" ORDER BY "c“</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Used Where to get current date range. Selected relevant columns and group by to count outcomes for each category. Used order by to then rank the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9120489-20CC-D876-B1D6-3FB032B9B107}"/>
              </a:ext>
            </a:extLst>
          </p:cNvPr>
          <p:cNvPicPr>
            <a:picLocks noChangeAspect="1"/>
          </p:cNvPicPr>
          <p:nvPr/>
        </p:nvPicPr>
        <p:blipFill>
          <a:blip r:embed="rId3"/>
          <a:stretch>
            <a:fillRect/>
          </a:stretch>
        </p:blipFill>
        <p:spPr>
          <a:xfrm>
            <a:off x="8457369" y="1825625"/>
            <a:ext cx="3258005" cy="20291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097321"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seems the important launch sites on concentrated in a few states (CA and FL). This may be because the states have ideal launch conditions for rockets.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6" name="Picture 5">
            <a:extLst>
              <a:ext uri="{FF2B5EF4-FFF2-40B4-BE49-F238E27FC236}">
                <a16:creationId xmlns:a16="http://schemas.microsoft.com/office/drawing/2014/main" id="{533DB01B-0442-11D2-BC32-8B1E0D895760}"/>
              </a:ext>
            </a:extLst>
          </p:cNvPr>
          <p:cNvPicPr>
            <a:picLocks noChangeAspect="1"/>
          </p:cNvPicPr>
          <p:nvPr/>
        </p:nvPicPr>
        <p:blipFill>
          <a:blip r:embed="rId3"/>
          <a:stretch>
            <a:fillRect/>
          </a:stretch>
        </p:blipFill>
        <p:spPr>
          <a:xfrm>
            <a:off x="6799137" y="2116127"/>
            <a:ext cx="5125365" cy="26257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56452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screenshot indicates where there were more successful launches. It seems Florida had more launches and more successful launches there than California launch locations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&amp; Failed Launches per Site</a:t>
            </a:r>
          </a:p>
        </p:txBody>
      </p:sp>
      <p:pic>
        <p:nvPicPr>
          <p:cNvPr id="4" name="Picture 3">
            <a:extLst>
              <a:ext uri="{FF2B5EF4-FFF2-40B4-BE49-F238E27FC236}">
                <a16:creationId xmlns:a16="http://schemas.microsoft.com/office/drawing/2014/main" id="{7E94FB4A-08AF-8806-EFE2-5201E9DFE209}"/>
              </a:ext>
            </a:extLst>
          </p:cNvPr>
          <p:cNvPicPr>
            <a:picLocks noChangeAspect="1"/>
          </p:cNvPicPr>
          <p:nvPr/>
        </p:nvPicPr>
        <p:blipFill>
          <a:blip r:embed="rId3"/>
          <a:stretch>
            <a:fillRect/>
          </a:stretch>
        </p:blipFill>
        <p:spPr>
          <a:xfrm>
            <a:off x="6448895" y="1351721"/>
            <a:ext cx="5207445" cy="2550666"/>
          </a:xfrm>
          <a:prstGeom prst="rect">
            <a:avLst/>
          </a:prstGeom>
        </p:spPr>
      </p:pic>
      <p:pic>
        <p:nvPicPr>
          <p:cNvPr id="7" name="Picture 6">
            <a:extLst>
              <a:ext uri="{FF2B5EF4-FFF2-40B4-BE49-F238E27FC236}">
                <a16:creationId xmlns:a16="http://schemas.microsoft.com/office/drawing/2014/main" id="{33A7BCA0-7E47-F9F4-6BCC-2972353C18D5}"/>
              </a:ext>
            </a:extLst>
          </p:cNvPr>
          <p:cNvPicPr>
            <a:picLocks noChangeAspect="1"/>
          </p:cNvPicPr>
          <p:nvPr/>
        </p:nvPicPr>
        <p:blipFill>
          <a:blip r:embed="rId4"/>
          <a:stretch>
            <a:fillRect/>
          </a:stretch>
        </p:blipFill>
        <p:spPr>
          <a:xfrm>
            <a:off x="7195067" y="4069366"/>
            <a:ext cx="3797674" cy="24181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6501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screenshot shows that KSC LC-39A &amp; CCAFS LC-40 had the highest portion of launches from all the 4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greatest number of launches in total </a:t>
            </a:r>
          </a:p>
          <a:p>
            <a:pPr>
              <a:lnSpc>
                <a:spcPct val="100000"/>
              </a:lnSpc>
              <a:spcBef>
                <a:spcPts val="1400"/>
              </a:spcBef>
            </a:pPr>
            <a:r>
              <a:rPr lang="en-US" sz="2200" dirty="0">
                <a:solidFill>
                  <a:schemeClr val="accent3">
                    <a:lumMod val="25000"/>
                  </a:schemeClr>
                </a:solidFill>
                <a:latin typeface="Abadi" panose="020B0604020104020204" pitchFamily="34" charset="0"/>
              </a:rPr>
              <a:t>CCAFS LC-40 had the second most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D0A3D632-D425-0E5C-CDD4-E08A436C62B6}"/>
              </a:ext>
            </a:extLst>
          </p:cNvPr>
          <p:cNvPicPr>
            <a:picLocks noChangeAspect="1"/>
          </p:cNvPicPr>
          <p:nvPr/>
        </p:nvPicPr>
        <p:blipFill>
          <a:blip r:embed="rId3"/>
          <a:stretch>
            <a:fillRect/>
          </a:stretch>
        </p:blipFill>
        <p:spPr>
          <a:xfrm>
            <a:off x="5833057" y="1428471"/>
            <a:ext cx="5763429" cy="40010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0991"/>
            <a:ext cx="10629903" cy="4554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I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I can determine if the first stage will land, I can determine the cost of a launch. This information can be used if an alternate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36197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Out of all the launch sites, KSC LC-39A had the highest success rate out of the 4 launch locations.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7" name="Picture 6">
            <a:extLst>
              <a:ext uri="{FF2B5EF4-FFF2-40B4-BE49-F238E27FC236}">
                <a16:creationId xmlns:a16="http://schemas.microsoft.com/office/drawing/2014/main" id="{F24D6C1C-C1A8-6742-2904-E4DB554B674C}"/>
              </a:ext>
            </a:extLst>
          </p:cNvPr>
          <p:cNvPicPr>
            <a:picLocks noChangeAspect="1"/>
          </p:cNvPicPr>
          <p:nvPr/>
        </p:nvPicPr>
        <p:blipFill>
          <a:blip r:embed="rId3"/>
          <a:stretch>
            <a:fillRect/>
          </a:stretch>
        </p:blipFill>
        <p:spPr>
          <a:xfrm>
            <a:off x="6027811" y="1819707"/>
            <a:ext cx="5650245" cy="34645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the payload range of 1000kg to 7000kg there were more failures than successes. In this range, booster version FT seems to have the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 (1000 - 7000)</a:t>
            </a:r>
          </a:p>
        </p:txBody>
      </p:sp>
      <p:pic>
        <p:nvPicPr>
          <p:cNvPr id="4" name="Picture 3">
            <a:extLst>
              <a:ext uri="{FF2B5EF4-FFF2-40B4-BE49-F238E27FC236}">
                <a16:creationId xmlns:a16="http://schemas.microsoft.com/office/drawing/2014/main" id="{3D7DE883-2167-1C28-0923-F30FC3F1D03B}"/>
              </a:ext>
            </a:extLst>
          </p:cNvPr>
          <p:cNvPicPr>
            <a:picLocks noChangeAspect="1"/>
          </p:cNvPicPr>
          <p:nvPr/>
        </p:nvPicPr>
        <p:blipFill>
          <a:blip r:embed="rId3"/>
          <a:stretch>
            <a:fillRect/>
          </a:stretch>
        </p:blipFill>
        <p:spPr>
          <a:xfrm>
            <a:off x="0" y="1507126"/>
            <a:ext cx="12192000" cy="192187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Out of all 4 models, the tree model had the highest classification score of 0.88888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13445EA-A0A3-B116-757A-A19B0B320BFD}"/>
              </a:ext>
            </a:extLst>
          </p:cNvPr>
          <p:cNvPicPr>
            <a:picLocks noChangeAspect="1"/>
          </p:cNvPicPr>
          <p:nvPr/>
        </p:nvPicPr>
        <p:blipFill>
          <a:blip r:embed="rId3"/>
          <a:stretch>
            <a:fillRect/>
          </a:stretch>
        </p:blipFill>
        <p:spPr>
          <a:xfrm>
            <a:off x="6095999" y="1559827"/>
            <a:ext cx="54006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50482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for the tree model which scored the best.</a:t>
            </a:r>
          </a:p>
          <a:p>
            <a:pPr>
              <a:lnSpc>
                <a:spcPct val="100000"/>
              </a:lnSpc>
              <a:spcBef>
                <a:spcPts val="1400"/>
              </a:spcBef>
            </a:pPr>
            <a:r>
              <a:rPr lang="en-US" sz="2200" dirty="0">
                <a:solidFill>
                  <a:schemeClr val="accent3">
                    <a:lumMod val="25000"/>
                  </a:schemeClr>
                </a:solidFill>
                <a:latin typeface="Abadi" panose="020B0604020104020204" pitchFamily="34" charset="0"/>
              </a:rPr>
              <a:t>Its FP and FN scores are the same. </a:t>
            </a:r>
          </a:p>
          <a:p>
            <a:pPr>
              <a:lnSpc>
                <a:spcPct val="100000"/>
              </a:lnSpc>
              <a:spcBef>
                <a:spcPts val="1400"/>
              </a:spcBef>
            </a:pPr>
            <a:r>
              <a:rPr lang="en-US" sz="2200" dirty="0">
                <a:solidFill>
                  <a:schemeClr val="accent3">
                    <a:lumMod val="25000"/>
                  </a:schemeClr>
                </a:solidFill>
                <a:latin typeface="Abadi" panose="020B0604020104020204" pitchFamily="34" charset="0"/>
              </a:rPr>
              <a:t>It guessed mostly correct with TP and TN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BC3E619-F487-63E0-7CD9-1A1844F93744}"/>
              </a:ext>
            </a:extLst>
          </p:cNvPr>
          <p:cNvPicPr>
            <a:picLocks noChangeAspect="1"/>
          </p:cNvPicPr>
          <p:nvPr/>
        </p:nvPicPr>
        <p:blipFill>
          <a:blip r:embed="rId3"/>
          <a:stretch>
            <a:fillRect/>
          </a:stretch>
        </p:blipFill>
        <p:spPr>
          <a:xfrm>
            <a:off x="6566867" y="1691698"/>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992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payloads tend to be more successful compared to lower ones.</a:t>
            </a:r>
          </a:p>
          <a:p>
            <a:pPr>
              <a:lnSpc>
                <a:spcPct val="100000"/>
              </a:lnSpc>
              <a:spcBef>
                <a:spcPts val="1400"/>
              </a:spcBef>
            </a:pPr>
            <a:r>
              <a:rPr lang="en-US" sz="2200" dirty="0">
                <a:solidFill>
                  <a:schemeClr val="accent3">
                    <a:lumMod val="25000"/>
                  </a:schemeClr>
                </a:solidFill>
                <a:latin typeface="Abadi" panose="020B0604020104020204" pitchFamily="34" charset="0"/>
              </a:rPr>
              <a:t>Launches have been becoming more successful over time. </a:t>
            </a:r>
            <a:r>
              <a:rPr lang="en-US" sz="2200" dirty="0">
                <a:solidFill>
                  <a:schemeClr val="accent3">
                    <a:lumMod val="25000"/>
                  </a:schemeClr>
                </a:solidFill>
                <a:latin typeface="Abadi"/>
              </a:rPr>
              <a:t>KSC LC-39A seems to be the best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Florida seems to be better location to launch rockets.</a:t>
            </a:r>
          </a:p>
          <a:p>
            <a:pPr>
              <a:lnSpc>
                <a:spcPct val="100000"/>
              </a:lnSpc>
              <a:spcBef>
                <a:spcPts val="1400"/>
              </a:spcBef>
            </a:pPr>
            <a:r>
              <a:rPr lang="en-US" sz="2200" dirty="0">
                <a:solidFill>
                  <a:schemeClr val="accent3">
                    <a:lumMod val="25000"/>
                  </a:schemeClr>
                </a:solidFill>
                <a:latin typeface="Abadi" panose="020B0604020104020204" pitchFamily="34" charset="0"/>
              </a:rPr>
              <a:t>For predicting launch outcomes, a tree-based model would be the best solution.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Public data was used for this project. It was collected from the SpaceX API and SpaceX wiki page using request &amp; beatifulsoup4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wrangled by filtering irrelevant fields, reformatting strings, and interpolating missing values based on existing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Sklearn</a:t>
            </a:r>
            <a:r>
              <a:rPr lang="en-US" sz="7600" dirty="0">
                <a:solidFill>
                  <a:schemeClr val="bg2">
                    <a:lumMod val="50000"/>
                  </a:schemeClr>
                </a:solidFill>
                <a:latin typeface="Abadi"/>
              </a:rPr>
              <a:t> and </a:t>
            </a:r>
            <a:r>
              <a:rPr lang="en-US" sz="7600" dirty="0" err="1">
                <a:solidFill>
                  <a:schemeClr val="bg2">
                    <a:lumMod val="50000"/>
                  </a:schemeClr>
                </a:solidFill>
                <a:latin typeface="Abadi"/>
              </a:rPr>
              <a:t>GridSearch</a:t>
            </a:r>
            <a:r>
              <a:rPr lang="en-US" sz="7600" dirty="0">
                <a:solidFill>
                  <a:schemeClr val="bg2">
                    <a:lumMod val="50000"/>
                  </a:schemeClr>
                </a:solidFill>
                <a:latin typeface="Abadi"/>
              </a:rPr>
              <a:t> were used to for classification modeling and tuning</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collected from the SpaceX API using the python requests library and web scraping the SpaceX Wikipedia page using requests API and beautifulsoup4 libraries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a:t>
            </a:r>
          </a:p>
          <a:p>
            <a:pPr lvl="1">
              <a:lnSpc>
                <a:spcPct val="100000"/>
              </a:lnSpc>
              <a:spcBef>
                <a:spcPts val="1400"/>
              </a:spcBef>
            </a:pPr>
            <a:r>
              <a:rPr lang="en-US" sz="1800" dirty="0">
                <a:solidFill>
                  <a:schemeClr val="accent3">
                    <a:lumMod val="25000"/>
                  </a:schemeClr>
                </a:solidFill>
                <a:latin typeface="Abadi" panose="020B0604020104020204" pitchFamily="34" charset="0"/>
              </a:rPr>
              <a:t>Space Data Collection: Make API call to get IDs of SpaceX flights. Use IDs to make API calls to retrieve  ['rocket', 'payloads', 'launchpad', 'cores', '</a:t>
            </a:r>
            <a:r>
              <a:rPr lang="en-US" sz="1800" dirty="0" err="1">
                <a:solidFill>
                  <a:schemeClr val="accent3">
                    <a:lumMod val="25000"/>
                  </a:schemeClr>
                </a:solidFill>
                <a:latin typeface="Abadi" panose="020B0604020104020204" pitchFamily="34" charset="0"/>
              </a:rPr>
              <a:t>flight_number</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date_utc</a:t>
            </a:r>
            <a:r>
              <a:rPr lang="en-US" sz="1800" dirty="0">
                <a:solidFill>
                  <a:schemeClr val="accent3">
                    <a:lumMod val="25000"/>
                  </a:schemeClr>
                </a:solidFill>
                <a:latin typeface="Abadi" panose="020B0604020104020204" pitchFamily="34" charset="0"/>
              </a:rPr>
              <a:t>’] data. With this dataset, filter for only Falcon 9 rockets. Interpolate any missing values for ‘payloads’ by replacing with the mean of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Wikipedia Data Collection: Use beautifulsoup4 to extract html data from SpaceX wiki page to retrieve data from table regarding launch history. After parsing through html, 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of data. Data included the following columns extracted from Wiki ['Flight No.’, 'Launch site’, 'Payload’, 'Payload mass’,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Called </a:t>
            </a:r>
            <a:r>
              <a:rPr lang="en-US" sz="2200" dirty="0">
                <a:solidFill>
                  <a:schemeClr val="accent3">
                    <a:lumMod val="25000"/>
                  </a:schemeClr>
                </a:solidFill>
                <a:latin typeface="Abadi" panose="020B0604020104020204" pitchFamily="34" charset="0"/>
                <a:hlinkClick r:id="rId3"/>
              </a:rPr>
              <a:t>API</a:t>
            </a:r>
            <a:r>
              <a:rPr lang="en-US" sz="2200" dirty="0">
                <a:solidFill>
                  <a:schemeClr val="accent3">
                    <a:lumMod val="25000"/>
                  </a:schemeClr>
                </a:solidFill>
                <a:latin typeface="Abadi" panose="020B0604020104020204" pitchFamily="34" charset="0"/>
              </a:rPr>
              <a:t> to get list of launches &amp; IDS</a:t>
            </a:r>
          </a:p>
          <a:p>
            <a:pPr>
              <a:lnSpc>
                <a:spcPct val="100000"/>
              </a:lnSpc>
              <a:spcBef>
                <a:spcPts val="1400"/>
              </a:spcBef>
            </a:pPr>
            <a:r>
              <a:rPr lang="en-US" sz="2200" dirty="0">
                <a:solidFill>
                  <a:schemeClr val="accent3">
                    <a:lumMod val="25000"/>
                  </a:schemeClr>
                </a:solidFill>
                <a:latin typeface="Abadi" panose="020B0604020104020204" pitchFamily="34" charset="0"/>
              </a:rPr>
              <a:t>Used IDs and made calls to </a:t>
            </a:r>
            <a:r>
              <a:rPr lang="en-US" sz="2200" dirty="0">
                <a:solidFill>
                  <a:schemeClr val="accent3">
                    <a:lumMod val="25000"/>
                  </a:schemeClr>
                </a:solidFill>
                <a:latin typeface="Abadi" panose="020B0604020104020204" pitchFamily="34" charset="0"/>
                <a:hlinkClick r:id="rId4"/>
              </a:rPr>
              <a:t>https://api.spacexdata.com/v4/launchpads/</a:t>
            </a:r>
            <a:r>
              <a:rPr lang="en-US" sz="2200" dirty="0">
                <a:solidFill>
                  <a:schemeClr val="accent3">
                    <a:lumMod val="25000"/>
                  </a:schemeClr>
                </a:solidFill>
                <a:latin typeface="Abadi" panose="020B0604020104020204" pitchFamily="34" charset="0"/>
              </a:rPr>
              <a:t> with launch IDs to get [booster version, launch site, payload, core data]</a:t>
            </a:r>
          </a:p>
          <a:p>
            <a:pPr>
              <a:lnSpc>
                <a:spcPct val="100000"/>
              </a:lnSpc>
              <a:spcBef>
                <a:spcPts val="1400"/>
              </a:spcBef>
            </a:pPr>
            <a:r>
              <a:rPr lang="en-US" sz="2200" dirty="0">
                <a:solidFill>
                  <a:schemeClr val="accent3">
                    <a:lumMod val="25000"/>
                  </a:schemeClr>
                </a:solidFill>
                <a:latin typeface="Abadi" panose="020B0604020104020204" pitchFamily="34" charset="0"/>
              </a:rPr>
              <a:t>Filter for Falcon 9</a:t>
            </a:r>
          </a:p>
          <a:p>
            <a:pPr>
              <a:lnSpc>
                <a:spcPct val="100000"/>
              </a:lnSpc>
              <a:spcBef>
                <a:spcPts val="1400"/>
              </a:spcBef>
            </a:pPr>
            <a:r>
              <a:rPr lang="en-US" sz="2200" dirty="0">
                <a:solidFill>
                  <a:schemeClr val="accent3">
                    <a:lumMod val="25000"/>
                  </a:schemeClr>
                </a:solidFill>
                <a:latin typeface="Abadi"/>
              </a:rPr>
              <a:t>Payload had missing data so used mean to interpolate missing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GitHub Code Link</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A2103BBE-7812-B195-955C-AA92C50C769D}"/>
              </a:ext>
            </a:extLst>
          </p:cNvPr>
          <p:cNvSpPr/>
          <p:nvPr/>
        </p:nvSpPr>
        <p:spPr>
          <a:xfrm>
            <a:off x="6188765" y="2093843"/>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Call to Get IDs</a:t>
            </a:r>
          </a:p>
        </p:txBody>
      </p:sp>
      <p:sp>
        <p:nvSpPr>
          <p:cNvPr id="7" name="Rectangle 6">
            <a:extLst>
              <a:ext uri="{FF2B5EF4-FFF2-40B4-BE49-F238E27FC236}">
                <a16:creationId xmlns:a16="http://schemas.microsoft.com/office/drawing/2014/main" id="{BFFBA1C1-6B69-831A-A665-8170DC26DA26}"/>
              </a:ext>
            </a:extLst>
          </p:cNvPr>
          <p:cNvSpPr/>
          <p:nvPr/>
        </p:nvSpPr>
        <p:spPr>
          <a:xfrm>
            <a:off x="8004657" y="2093840"/>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&amp; Clean Data</a:t>
            </a:r>
          </a:p>
        </p:txBody>
      </p:sp>
      <p:sp>
        <p:nvSpPr>
          <p:cNvPr id="8" name="Rectangle 7">
            <a:extLst>
              <a:ext uri="{FF2B5EF4-FFF2-40B4-BE49-F238E27FC236}">
                <a16:creationId xmlns:a16="http://schemas.microsoft.com/office/drawing/2014/main" id="{BEFDF18A-8F9C-0660-928C-477F5293D8D6}"/>
              </a:ext>
            </a:extLst>
          </p:cNvPr>
          <p:cNvSpPr/>
          <p:nvPr/>
        </p:nvSpPr>
        <p:spPr>
          <a:xfrm>
            <a:off x="9820549" y="2093839"/>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&amp; Clean Data</a:t>
            </a:r>
          </a:p>
        </p:txBody>
      </p:sp>
      <p:sp>
        <p:nvSpPr>
          <p:cNvPr id="9" name="Rectangle 8">
            <a:extLst>
              <a:ext uri="{FF2B5EF4-FFF2-40B4-BE49-F238E27FC236}">
                <a16:creationId xmlns:a16="http://schemas.microsoft.com/office/drawing/2014/main" id="{428E5FCA-CA90-0C9B-D4AD-0A138FAD3919}"/>
              </a:ext>
            </a:extLst>
          </p:cNvPr>
          <p:cNvSpPr/>
          <p:nvPr/>
        </p:nvSpPr>
        <p:spPr>
          <a:xfrm>
            <a:off x="9820549" y="3429000"/>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Get Booster Version</a:t>
            </a:r>
          </a:p>
        </p:txBody>
      </p:sp>
      <p:sp>
        <p:nvSpPr>
          <p:cNvPr id="10" name="Rectangle 9">
            <a:extLst>
              <a:ext uri="{FF2B5EF4-FFF2-40B4-BE49-F238E27FC236}">
                <a16:creationId xmlns:a16="http://schemas.microsoft.com/office/drawing/2014/main" id="{8E519BF2-7E85-CBD8-B4ED-FA7BB0A7E728}"/>
              </a:ext>
            </a:extLst>
          </p:cNvPr>
          <p:cNvSpPr/>
          <p:nvPr/>
        </p:nvSpPr>
        <p:spPr>
          <a:xfrm>
            <a:off x="8059133" y="3428999"/>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Get Launch Site</a:t>
            </a:r>
          </a:p>
        </p:txBody>
      </p:sp>
      <p:sp>
        <p:nvSpPr>
          <p:cNvPr id="11" name="Rectangle 10">
            <a:extLst>
              <a:ext uri="{FF2B5EF4-FFF2-40B4-BE49-F238E27FC236}">
                <a16:creationId xmlns:a16="http://schemas.microsoft.com/office/drawing/2014/main" id="{22E3BE7F-7CAF-3CD4-93D9-709E343D80DF}"/>
              </a:ext>
            </a:extLst>
          </p:cNvPr>
          <p:cNvSpPr/>
          <p:nvPr/>
        </p:nvSpPr>
        <p:spPr>
          <a:xfrm>
            <a:off x="6209014" y="3427988"/>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Get Payload</a:t>
            </a:r>
          </a:p>
        </p:txBody>
      </p:sp>
      <p:sp>
        <p:nvSpPr>
          <p:cNvPr id="12" name="Rectangle 11">
            <a:extLst>
              <a:ext uri="{FF2B5EF4-FFF2-40B4-BE49-F238E27FC236}">
                <a16:creationId xmlns:a16="http://schemas.microsoft.com/office/drawing/2014/main" id="{D6F4F14B-FDE0-16CB-7693-9937FFE6D053}"/>
              </a:ext>
            </a:extLst>
          </p:cNvPr>
          <p:cNvSpPr/>
          <p:nvPr/>
        </p:nvSpPr>
        <p:spPr>
          <a:xfrm>
            <a:off x="6209014" y="4762132"/>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Get Core Data</a:t>
            </a:r>
          </a:p>
        </p:txBody>
      </p:sp>
      <p:sp>
        <p:nvSpPr>
          <p:cNvPr id="13" name="Rectangle 12">
            <a:extLst>
              <a:ext uri="{FF2B5EF4-FFF2-40B4-BE49-F238E27FC236}">
                <a16:creationId xmlns:a16="http://schemas.microsoft.com/office/drawing/2014/main" id="{33C74547-093F-F589-576B-8369DE51CADF}"/>
              </a:ext>
            </a:extLst>
          </p:cNvPr>
          <p:cNvSpPr/>
          <p:nvPr/>
        </p:nvSpPr>
        <p:spPr>
          <a:xfrm>
            <a:off x="8044413" y="4764158"/>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for Falcon 9</a:t>
            </a:r>
          </a:p>
        </p:txBody>
      </p:sp>
      <p:sp>
        <p:nvSpPr>
          <p:cNvPr id="14" name="Rectangle 13">
            <a:extLst>
              <a:ext uri="{FF2B5EF4-FFF2-40B4-BE49-F238E27FC236}">
                <a16:creationId xmlns:a16="http://schemas.microsoft.com/office/drawing/2014/main" id="{4DBAEC9A-90EF-20C1-F39B-864E13E9D1D8}"/>
              </a:ext>
            </a:extLst>
          </p:cNvPr>
          <p:cNvSpPr/>
          <p:nvPr/>
        </p:nvSpPr>
        <p:spPr>
          <a:xfrm>
            <a:off x="9820549" y="4767968"/>
            <a:ext cx="127220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Interpolate Payload</a:t>
            </a:r>
          </a:p>
        </p:txBody>
      </p:sp>
      <p:cxnSp>
        <p:nvCxnSpPr>
          <p:cNvPr id="16" name="Straight Arrow Connector 15">
            <a:extLst>
              <a:ext uri="{FF2B5EF4-FFF2-40B4-BE49-F238E27FC236}">
                <a16:creationId xmlns:a16="http://schemas.microsoft.com/office/drawing/2014/main" id="{9EF5BFF5-510D-9509-D21E-550BB0B745C1}"/>
              </a:ext>
            </a:extLst>
          </p:cNvPr>
          <p:cNvCxnSpPr>
            <a:stCxn id="2" idx="3"/>
            <a:endCxn id="7" idx="1"/>
          </p:cNvCxnSpPr>
          <p:nvPr/>
        </p:nvCxnSpPr>
        <p:spPr>
          <a:xfrm flipV="1">
            <a:off x="7460974" y="2498032"/>
            <a:ext cx="543683" cy="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9A87D6-039F-BBA7-0DA8-EC263E76B84A}"/>
              </a:ext>
            </a:extLst>
          </p:cNvPr>
          <p:cNvCxnSpPr>
            <a:cxnSpLocks/>
            <a:stCxn id="7" idx="3"/>
            <a:endCxn id="8" idx="1"/>
          </p:cNvCxnSpPr>
          <p:nvPr/>
        </p:nvCxnSpPr>
        <p:spPr>
          <a:xfrm flipV="1">
            <a:off x="9276866" y="2498031"/>
            <a:ext cx="54368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752D58-D8CC-5F7C-58DD-2E3DA85314E3}"/>
              </a:ext>
            </a:extLst>
          </p:cNvPr>
          <p:cNvCxnSpPr/>
          <p:nvPr/>
        </p:nvCxnSpPr>
        <p:spPr>
          <a:xfrm>
            <a:off x="6904074" y="3664688"/>
            <a:ext cx="637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2964A2-711E-2465-06B9-75B2DD48A028}"/>
              </a:ext>
            </a:extLst>
          </p:cNvPr>
          <p:cNvCxnSpPr>
            <a:stCxn id="8" idx="2"/>
            <a:endCxn id="9" idx="0"/>
          </p:cNvCxnSpPr>
          <p:nvPr/>
        </p:nvCxnSpPr>
        <p:spPr>
          <a:xfrm>
            <a:off x="10456654" y="2902222"/>
            <a:ext cx="0" cy="5267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F5B8B7F-7F34-5DE0-800C-24F0AE93A69F}"/>
              </a:ext>
            </a:extLst>
          </p:cNvPr>
          <p:cNvCxnSpPr>
            <a:stCxn id="9" idx="1"/>
            <a:endCxn id="10" idx="3"/>
          </p:cNvCxnSpPr>
          <p:nvPr/>
        </p:nvCxnSpPr>
        <p:spPr>
          <a:xfrm flipH="1" flipV="1">
            <a:off x="9331342" y="3833191"/>
            <a:ext cx="4892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1A4392-00A0-5451-F36B-36DEA10496A9}"/>
              </a:ext>
            </a:extLst>
          </p:cNvPr>
          <p:cNvCxnSpPr>
            <a:stCxn id="10" idx="1"/>
            <a:endCxn id="11" idx="3"/>
          </p:cNvCxnSpPr>
          <p:nvPr/>
        </p:nvCxnSpPr>
        <p:spPr>
          <a:xfrm flipH="1" flipV="1">
            <a:off x="7481223" y="3832180"/>
            <a:ext cx="577910" cy="1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0D47A8-5A9A-5B61-A606-AC2633057D51}"/>
              </a:ext>
            </a:extLst>
          </p:cNvPr>
          <p:cNvCxnSpPr>
            <a:stCxn id="11" idx="2"/>
            <a:endCxn id="12" idx="0"/>
          </p:cNvCxnSpPr>
          <p:nvPr/>
        </p:nvCxnSpPr>
        <p:spPr>
          <a:xfrm>
            <a:off x="6845119" y="4236371"/>
            <a:ext cx="0" cy="525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9B747E-EC52-EADC-03D9-20A27C8ADFCD}"/>
              </a:ext>
            </a:extLst>
          </p:cNvPr>
          <p:cNvCxnSpPr>
            <a:cxnSpLocks/>
            <a:stCxn id="12" idx="3"/>
            <a:endCxn id="13" idx="1"/>
          </p:cNvCxnSpPr>
          <p:nvPr/>
        </p:nvCxnSpPr>
        <p:spPr>
          <a:xfrm>
            <a:off x="7481223" y="5166324"/>
            <a:ext cx="563190" cy="20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4E2328-079E-9138-D6F5-8FB62A8369A4}"/>
              </a:ext>
            </a:extLst>
          </p:cNvPr>
          <p:cNvCxnSpPr>
            <a:stCxn id="13" idx="3"/>
            <a:endCxn id="14" idx="1"/>
          </p:cNvCxnSpPr>
          <p:nvPr/>
        </p:nvCxnSpPr>
        <p:spPr>
          <a:xfrm>
            <a:off x="9316622" y="5168350"/>
            <a:ext cx="503927" cy="38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97396"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beautifulsoup4 &amp; requests library to extract html data from </a:t>
            </a:r>
            <a:r>
              <a:rPr lang="en-US" sz="2200" dirty="0">
                <a:solidFill>
                  <a:schemeClr val="accent3">
                    <a:lumMod val="25000"/>
                  </a:schemeClr>
                </a:solidFill>
                <a:latin typeface="Abadi"/>
                <a:hlinkClick r:id="rId3"/>
              </a:rPr>
              <a:t>Wiki</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panose="020B0604020104020204" pitchFamily="34" charset="0"/>
              </a:rPr>
              <a:t>Parsed through Wiki html to retrieve data from launch history table</a:t>
            </a:r>
          </a:p>
          <a:p>
            <a:pPr>
              <a:lnSpc>
                <a:spcPct val="100000"/>
              </a:lnSpc>
              <a:spcBef>
                <a:spcPts val="1400"/>
              </a:spcBef>
            </a:pPr>
            <a:r>
              <a:rPr lang="en-US" sz="2200" dirty="0">
                <a:solidFill>
                  <a:schemeClr val="accent3">
                    <a:lumMod val="25000"/>
                  </a:schemeClr>
                </a:solidFill>
                <a:latin typeface="Abadi" panose="020B0604020104020204" pitchFamily="34" charset="0"/>
              </a:rPr>
              <a:t>Converted data into a dictionary. Cleaned some data during conversion process (converting to string, making more readable)</a:t>
            </a:r>
          </a:p>
          <a:p>
            <a:pPr>
              <a:lnSpc>
                <a:spcPct val="100000"/>
              </a:lnSpc>
              <a:spcBef>
                <a:spcPts val="1400"/>
              </a:spcBef>
            </a:pPr>
            <a:r>
              <a:rPr lang="en-US" sz="2200" dirty="0">
                <a:solidFill>
                  <a:schemeClr val="accent3">
                    <a:lumMod val="25000"/>
                  </a:schemeClr>
                </a:solidFill>
                <a:latin typeface="Abadi" panose="020B0604020104020204" pitchFamily="34" charset="0"/>
              </a:rPr>
              <a:t>Converted dictionary into pandas data frame and saved as csv</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Code Link</a:t>
            </a:r>
            <a:r>
              <a:rPr lang="en-US" sz="2200" dirty="0">
                <a:solidFill>
                  <a:schemeClr val="accent3">
                    <a:lumMod val="25000"/>
                  </a:schemeClr>
                </a:solidFill>
                <a:latin typeface="Abadi" panose="020B0604020104020204" pitchFamily="34" charset="0"/>
              </a:rPr>
              <a:t> </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89895EAD-2F02-C9AB-E56D-8C87B9722E79}"/>
              </a:ext>
            </a:extLst>
          </p:cNvPr>
          <p:cNvSpPr/>
          <p:nvPr/>
        </p:nvSpPr>
        <p:spPr>
          <a:xfrm>
            <a:off x="6188765" y="2093843"/>
            <a:ext cx="1272209" cy="147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pull of SpaceX Wiki</a:t>
            </a:r>
          </a:p>
        </p:txBody>
      </p:sp>
      <p:sp>
        <p:nvSpPr>
          <p:cNvPr id="7" name="Rectangle 6">
            <a:extLst>
              <a:ext uri="{FF2B5EF4-FFF2-40B4-BE49-F238E27FC236}">
                <a16:creationId xmlns:a16="http://schemas.microsoft.com/office/drawing/2014/main" id="{13F755D5-3CFB-5CC8-D7F4-3183EBD6651B}"/>
              </a:ext>
            </a:extLst>
          </p:cNvPr>
          <p:cNvSpPr/>
          <p:nvPr/>
        </p:nvSpPr>
        <p:spPr>
          <a:xfrm>
            <a:off x="8004657" y="2093840"/>
            <a:ext cx="1272209" cy="1475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Parsed HTML Wiki</a:t>
            </a:r>
          </a:p>
        </p:txBody>
      </p:sp>
      <p:sp>
        <p:nvSpPr>
          <p:cNvPr id="8" name="Rectangle 7">
            <a:extLst>
              <a:ext uri="{FF2B5EF4-FFF2-40B4-BE49-F238E27FC236}">
                <a16:creationId xmlns:a16="http://schemas.microsoft.com/office/drawing/2014/main" id="{D043E25C-0ED6-3D10-A588-13DB51F24D41}"/>
              </a:ext>
            </a:extLst>
          </p:cNvPr>
          <p:cNvSpPr/>
          <p:nvPr/>
        </p:nvSpPr>
        <p:spPr>
          <a:xfrm>
            <a:off x="9820549" y="2093838"/>
            <a:ext cx="1272209" cy="147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Retrieved Launch History Data from HTML</a:t>
            </a:r>
          </a:p>
        </p:txBody>
      </p:sp>
      <p:sp>
        <p:nvSpPr>
          <p:cNvPr id="9" name="Rectangle 8">
            <a:extLst>
              <a:ext uri="{FF2B5EF4-FFF2-40B4-BE49-F238E27FC236}">
                <a16:creationId xmlns:a16="http://schemas.microsoft.com/office/drawing/2014/main" id="{C1776515-B46E-674A-312E-9D44CA154698}"/>
              </a:ext>
            </a:extLst>
          </p:cNvPr>
          <p:cNvSpPr/>
          <p:nvPr/>
        </p:nvSpPr>
        <p:spPr>
          <a:xfrm>
            <a:off x="9820549" y="4121427"/>
            <a:ext cx="1272209" cy="139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Data in Dictionary</a:t>
            </a:r>
          </a:p>
        </p:txBody>
      </p:sp>
      <p:sp>
        <p:nvSpPr>
          <p:cNvPr id="10" name="Rectangle 9">
            <a:extLst>
              <a:ext uri="{FF2B5EF4-FFF2-40B4-BE49-F238E27FC236}">
                <a16:creationId xmlns:a16="http://schemas.microsoft.com/office/drawing/2014/main" id="{4168D8C1-A6EE-7407-874B-DD70DA646E72}"/>
              </a:ext>
            </a:extLst>
          </p:cNvPr>
          <p:cNvSpPr/>
          <p:nvPr/>
        </p:nvSpPr>
        <p:spPr>
          <a:xfrm>
            <a:off x="8059133" y="4121428"/>
            <a:ext cx="1272209" cy="139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Converted to Data Frame</a:t>
            </a:r>
          </a:p>
        </p:txBody>
      </p:sp>
      <p:sp>
        <p:nvSpPr>
          <p:cNvPr id="12" name="Rectangle 11">
            <a:extLst>
              <a:ext uri="{FF2B5EF4-FFF2-40B4-BE49-F238E27FC236}">
                <a16:creationId xmlns:a16="http://schemas.microsoft.com/office/drawing/2014/main" id="{CA120513-FDC2-610D-5058-F02BD2A7D26C}"/>
              </a:ext>
            </a:extLst>
          </p:cNvPr>
          <p:cNvSpPr/>
          <p:nvPr/>
        </p:nvSpPr>
        <p:spPr>
          <a:xfrm>
            <a:off x="6241292" y="4121427"/>
            <a:ext cx="1272209" cy="1396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as CSV</a:t>
            </a:r>
          </a:p>
        </p:txBody>
      </p:sp>
      <p:cxnSp>
        <p:nvCxnSpPr>
          <p:cNvPr id="16" name="Straight Arrow Connector 15">
            <a:extLst>
              <a:ext uri="{FF2B5EF4-FFF2-40B4-BE49-F238E27FC236}">
                <a16:creationId xmlns:a16="http://schemas.microsoft.com/office/drawing/2014/main" id="{49F568F2-3E98-1BE3-80AA-3C0F31821825}"/>
              </a:ext>
            </a:extLst>
          </p:cNvPr>
          <p:cNvCxnSpPr>
            <a:cxnSpLocks/>
            <a:stCxn id="5" idx="3"/>
            <a:endCxn id="7" idx="1"/>
          </p:cNvCxnSpPr>
          <p:nvPr/>
        </p:nvCxnSpPr>
        <p:spPr>
          <a:xfrm flipV="1">
            <a:off x="7460974" y="2831539"/>
            <a:ext cx="54368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8BEE30-E5E9-5D65-B8BA-2CE350CCB217}"/>
              </a:ext>
            </a:extLst>
          </p:cNvPr>
          <p:cNvCxnSpPr>
            <a:cxnSpLocks/>
            <a:stCxn id="7" idx="3"/>
            <a:endCxn id="8" idx="1"/>
          </p:cNvCxnSpPr>
          <p:nvPr/>
        </p:nvCxnSpPr>
        <p:spPr>
          <a:xfrm flipV="1">
            <a:off x="9276866" y="2831538"/>
            <a:ext cx="54368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2CD68C-77EF-B8C7-4522-C9E393ABEC9C}"/>
              </a:ext>
            </a:extLst>
          </p:cNvPr>
          <p:cNvCxnSpPr/>
          <p:nvPr/>
        </p:nvCxnSpPr>
        <p:spPr>
          <a:xfrm>
            <a:off x="6904074" y="4945951"/>
            <a:ext cx="637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73AA73-569B-139D-E391-F5D800A4CD7B}"/>
              </a:ext>
            </a:extLst>
          </p:cNvPr>
          <p:cNvCxnSpPr>
            <a:cxnSpLocks/>
            <a:stCxn id="8" idx="2"/>
            <a:endCxn id="9" idx="0"/>
          </p:cNvCxnSpPr>
          <p:nvPr/>
        </p:nvCxnSpPr>
        <p:spPr>
          <a:xfrm>
            <a:off x="10456654" y="3569237"/>
            <a:ext cx="0" cy="552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2ABB2A-0DFB-0E1C-3717-4FA07630A7AE}"/>
              </a:ext>
            </a:extLst>
          </p:cNvPr>
          <p:cNvCxnSpPr>
            <a:cxnSpLocks/>
            <a:stCxn id="9" idx="1"/>
            <a:endCxn id="10" idx="3"/>
          </p:cNvCxnSpPr>
          <p:nvPr/>
        </p:nvCxnSpPr>
        <p:spPr>
          <a:xfrm flipH="1">
            <a:off x="9331342" y="4820037"/>
            <a:ext cx="4892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BFB37F-23DD-4893-8AA6-93E925337717}"/>
              </a:ext>
            </a:extLst>
          </p:cNvPr>
          <p:cNvCxnSpPr>
            <a:cxnSpLocks/>
            <a:stCxn id="10" idx="1"/>
            <a:endCxn id="12" idx="3"/>
          </p:cNvCxnSpPr>
          <p:nvPr/>
        </p:nvCxnSpPr>
        <p:spPr>
          <a:xfrm flipH="1" flipV="1">
            <a:off x="7513501" y="4819531"/>
            <a:ext cx="545632" cy="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633</TotalTime>
  <Words>3082</Words>
  <Application>Microsoft Office PowerPoint</Application>
  <PresentationFormat>Widescreen</PresentationFormat>
  <Paragraphs>306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efran himel</cp:lastModifiedBy>
  <cp:revision>243</cp:revision>
  <dcterms:created xsi:type="dcterms:W3CDTF">2021-04-29T18:58:34Z</dcterms:created>
  <dcterms:modified xsi:type="dcterms:W3CDTF">2022-12-20T20:21:59Z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